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70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11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Picture 71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7" name="Picture 106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8" name="Picture 107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6/19/2016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z="1400" smtClean="0">
                <a:latin typeface="Times New Roman"/>
              </a:rPr>
              <a:t>&lt;data/ora&gt;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it-IT" sz="1400" smtClean="0">
                <a:latin typeface="Times New Roman"/>
              </a:rPr>
              <a:t>&lt;piè di pagina&gt;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1B9D2E07-27FC-47C0-B71D-A0E0DCE058B9}" type="slidenum">
              <a:rPr lang="it-IT" sz="1400" smtClean="0">
                <a:latin typeface="Times New Roman"/>
              </a:rPr>
              <a:t>‹#›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z="1400" smtClean="0">
                <a:latin typeface="Times New Roman"/>
              </a:rPr>
              <a:t>&lt;data/ora&gt;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it-IT" sz="1400" smtClean="0">
                <a:latin typeface="Times New Roman"/>
              </a:rPr>
              <a:t>&lt;piè di pagina&gt;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1B9D2E07-27FC-47C0-B71D-A0E0DCE058B9}" type="slidenum">
              <a:rPr lang="it-IT" sz="1400" smtClean="0">
                <a:latin typeface="Times New Roman"/>
              </a:rPr>
              <a:t>‹#›</a:t>
            </a:fld>
            <a:endParaRPr lang="it-IT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z="1400" smtClean="0">
                <a:latin typeface="Times New Roman"/>
              </a:rPr>
              <a:t>&lt;data/ora&gt;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it-IT" sz="1400" smtClean="0">
                <a:latin typeface="Times New Roman"/>
              </a:rPr>
              <a:t>&lt;piè di pagina&gt;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1B9D2E07-27FC-47C0-B71D-A0E0DCE058B9}" type="slidenum">
              <a:rPr lang="it-IT" sz="1400" smtClean="0">
                <a:latin typeface="Times New Roman"/>
              </a:rPr>
              <a:t>‹#›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z="1400" smtClean="0">
                <a:latin typeface="Times New Roman"/>
              </a:rPr>
              <a:t>&lt;data/ora&gt;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it-IT" sz="1400" smtClean="0">
                <a:latin typeface="Times New Roman"/>
              </a:rPr>
              <a:t>&lt;piè di pagina&gt;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1B9D2E07-27FC-47C0-B71D-A0E0DCE058B9}" type="slidenum">
              <a:rPr lang="it-IT" sz="1400" smtClean="0">
                <a:latin typeface="Times New Roman"/>
              </a:r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z="1400" smtClean="0">
                <a:latin typeface="Times New Roman"/>
              </a:rPr>
              <a:t>&lt;data/ora&gt;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it-IT" sz="1400" smtClean="0">
                <a:latin typeface="Times New Roman"/>
              </a:rPr>
              <a:t>&lt;piè di pagina&gt;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1B9D2E07-27FC-47C0-B71D-A0E0DCE058B9}" type="slidenum">
              <a:rPr lang="it-IT" sz="1400" smtClean="0">
                <a:latin typeface="Times New Roman"/>
              </a:r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r>
              <a:rPr lang="it-IT" sz="1400" smtClean="0">
                <a:latin typeface="Times New Roman"/>
              </a:rPr>
              <a:t>&lt;data/ora&gt;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it-IT" sz="1400" smtClean="0">
                <a:latin typeface="Times New Roman"/>
              </a:rPr>
              <a:t>&lt;piè di pagina&gt;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1B9D2E07-27FC-47C0-B71D-A0E0DCE058B9}" type="slidenum">
              <a:rPr lang="it-IT" sz="1400" smtClean="0">
                <a:latin typeface="Times New Roman"/>
              </a:r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z="1400" smtClean="0">
                <a:latin typeface="Times New Roman"/>
              </a:rPr>
              <a:t>&lt;data/ora&gt;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ctr"/>
            <a:r>
              <a:rPr lang="it-IT" sz="1400" smtClean="0">
                <a:latin typeface="Times New Roman"/>
              </a:rPr>
              <a:t>&lt;piè di pagina&gt;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/>
            <a:fld id="{1B9D2E07-27FC-47C0-B71D-A0E0DCE058B9}" type="slidenum">
              <a:rPr lang="it-IT" sz="1400" smtClean="0">
                <a:latin typeface="Times New Roman"/>
              </a:rPr>
              <a:t>‹#›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z="1400" smtClean="0">
                <a:latin typeface="Times New Roman"/>
              </a:rPr>
              <a:t>&lt;data/ora&gt;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it-IT" sz="1400" smtClean="0">
                <a:latin typeface="Times New Roman"/>
              </a:rPr>
              <a:t>&lt;piè di pagina&gt;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1B9D2E07-27FC-47C0-B71D-A0E0DCE058B9}" type="slidenum">
              <a:rPr lang="it-IT" sz="1400" smtClean="0">
                <a:latin typeface="Times New Roman"/>
              </a:r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z="1400" smtClean="0">
                <a:latin typeface="Times New Roman"/>
              </a:rPr>
              <a:t>&lt;data/ora&gt;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it-IT" sz="1400" smtClean="0">
                <a:latin typeface="Times New Roman"/>
              </a:rPr>
              <a:t>&lt;piè di pagina&gt;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1B9D2E07-27FC-47C0-B71D-A0E0DCE058B9}" type="slidenum">
              <a:rPr lang="it-IT" sz="1400" smtClean="0">
                <a:latin typeface="Times New Roman"/>
              </a:r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>
                <a:latin typeface="Arial"/>
              </a:rPr>
              <a:t>Fate clic per modificare il formato del testo del titolo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it-IT" sz="3200">
                <a:latin typeface="Arial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800">
                <a:latin typeface="Arial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400">
                <a:latin typeface="Arial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000">
                <a:latin typeface="Arial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Settimo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>
                <a:latin typeface="Arial"/>
              </a:rPr>
              <a:t>Fate clic per modificare il formato del testo del titolo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it-IT" sz="3200">
                <a:latin typeface="Arial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800">
                <a:latin typeface="Arial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400">
                <a:latin typeface="Arial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000">
                <a:latin typeface="Arial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Settimo livello struttura</a:t>
            </a:r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it-IT" sz="3200">
                <a:latin typeface="Arial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800">
                <a:latin typeface="Arial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400">
                <a:latin typeface="Arial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000">
                <a:latin typeface="Arial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Settimo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>
                <a:latin typeface="Arial"/>
              </a:rPr>
              <a:t>Fate clic per modificare il formato del testo del titolo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it-IT" sz="3200">
                <a:latin typeface="Arial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2800">
                <a:latin typeface="Arial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2400">
                <a:latin typeface="Arial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2000">
                <a:latin typeface="Arial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000">
                <a:latin typeface="Arial"/>
              </a:rPr>
              <a:t>Settimo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6/19/2016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reser.it/" TargetMode="External"/><Relationship Id="rId1" Type="http://schemas.openxmlformats.org/officeDocument/2006/relationships/slideLayout" Target="../slideLayouts/slideLayout4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reser.it/" TargetMode="External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586200">
            <a:off x="415676" y="999069"/>
            <a:ext cx="9146858" cy="4157663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48" name="TextShape 1"/>
          <p:cNvSpPr txBox="1"/>
          <p:nvPr/>
        </p:nvSpPr>
        <p:spPr>
          <a:xfrm>
            <a:off x="3719736" y="2636912"/>
            <a:ext cx="6840760" cy="1584176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it-IT" sz="3990" dirty="0">
                <a:latin typeface="Arial"/>
              </a:rPr>
              <a:t>L'Economia </a:t>
            </a:r>
            <a:r>
              <a:rPr lang="it-IT" sz="3990" dirty="0" smtClean="0">
                <a:latin typeface="Arial"/>
              </a:rPr>
              <a:t>Solidale</a:t>
            </a:r>
            <a:endParaRPr dirty="0"/>
          </a:p>
        </p:txBody>
      </p:sp>
      <p:sp>
        <p:nvSpPr>
          <p:cNvPr id="149" name="TextShape 2"/>
          <p:cNvSpPr txBox="1"/>
          <p:nvPr/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1523880" y="1122480"/>
            <a:ext cx="914256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400" b="1">
                <a:solidFill>
                  <a:srgbClr val="000000"/>
                </a:solidFill>
                <a:latin typeface="Calibri Light"/>
                <a:ea typeface="DejaVu Sans"/>
              </a:rPr>
              <a:t>Organi previsti dalla legge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300">
                <a:solidFill>
                  <a:srgbClr val="000000"/>
                </a:solidFill>
                <a:latin typeface="Calibri Light"/>
                <a:ea typeface="DejaVu Sans"/>
              </a:rPr>
              <a:t>(delibera regionale n. 323/2016 del 7 marzo 2016)</a:t>
            </a:r>
            <a:endParaRPr/>
          </a:p>
        </p:txBody>
      </p:sp>
      <p:sp>
        <p:nvSpPr>
          <p:cNvPr id="179" name="CustomShape 2"/>
          <p:cNvSpPr/>
          <p:nvPr/>
        </p:nvSpPr>
        <p:spPr>
          <a:xfrm>
            <a:off x="1523880" y="2504160"/>
            <a:ext cx="9142560" cy="2939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50000"/>
              </a:lnSpc>
              <a:buFont typeface="Arial"/>
              <a:buChar char="-"/>
            </a:pPr>
            <a:r>
              <a:rPr lang="it-IT" sz="2400" b="1" dirty="0">
                <a:solidFill>
                  <a:srgbClr val="000000"/>
                </a:solidFill>
                <a:latin typeface="Calibri"/>
                <a:ea typeface="DejaVu Sans"/>
              </a:rPr>
              <a:t>FORUM:</a:t>
            </a:r>
            <a:r>
              <a:rPr lang="it-IT" dirty="0">
                <a:solidFill>
                  <a:srgbClr val="000000"/>
                </a:solidFill>
                <a:latin typeface="Calibri"/>
                <a:ea typeface="DejaVu Sans"/>
              </a:rPr>
              <a:t> CRITERI E MODALITÀ DI ACCESSO E PARTECIPAZIONE </a:t>
            </a:r>
            <a:endParaRPr dirty="0"/>
          </a:p>
          <a:p>
            <a:pPr algn="ctr">
              <a:lnSpc>
                <a:spcPct val="150000"/>
              </a:lnSpc>
              <a:buFont typeface="Arial"/>
              <a:buChar char="-"/>
            </a:pPr>
            <a:r>
              <a:rPr lang="it-IT" sz="2400" b="1" dirty="0">
                <a:solidFill>
                  <a:srgbClr val="000000"/>
                </a:solidFill>
                <a:latin typeface="Calibri"/>
                <a:ea typeface="DejaVu Sans"/>
              </a:rPr>
              <a:t>TAVOLO</a:t>
            </a:r>
            <a:r>
              <a:rPr lang="it-IT" dirty="0">
                <a:solidFill>
                  <a:srgbClr val="000000"/>
                </a:solidFill>
                <a:latin typeface="Calibri"/>
                <a:ea typeface="DejaVu Sans"/>
              </a:rPr>
              <a:t>: COMPOSIZIONE E OPERATIVITÀ </a:t>
            </a:r>
            <a:endParaRPr dirty="0"/>
          </a:p>
          <a:p>
            <a:pPr algn="ctr">
              <a:lnSpc>
                <a:spcPct val="150000"/>
              </a:lnSpc>
              <a:buFont typeface="Arial"/>
              <a:buChar char="-"/>
            </a:pPr>
            <a:r>
              <a:rPr lang="it-IT" sz="2400" b="1" dirty="0">
                <a:solidFill>
                  <a:srgbClr val="000000"/>
                </a:solidFill>
                <a:latin typeface="Calibri"/>
                <a:ea typeface="DejaVu Sans"/>
              </a:rPr>
              <a:t>OSSERVATORIO</a:t>
            </a:r>
            <a:r>
              <a:rPr lang="it-IT" dirty="0">
                <a:solidFill>
                  <a:srgbClr val="000000"/>
                </a:solidFill>
                <a:latin typeface="Calibri"/>
                <a:ea typeface="DejaVu Sans"/>
              </a:rPr>
              <a:t>: COMPOSIZIONE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1523880" y="548680"/>
            <a:ext cx="914256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400" b="1" dirty="0">
                <a:solidFill>
                  <a:srgbClr val="000000"/>
                </a:solidFill>
                <a:latin typeface="Calibri Light"/>
                <a:ea typeface="DejaVu Sans"/>
              </a:rPr>
              <a:t>Il FORUM </a:t>
            </a:r>
            <a:endParaRPr dirty="0"/>
          </a:p>
        </p:txBody>
      </p:sp>
      <p:sp>
        <p:nvSpPr>
          <p:cNvPr id="181" name="CustomShape 2"/>
          <p:cNvSpPr/>
          <p:nvPr/>
        </p:nvSpPr>
        <p:spPr>
          <a:xfrm>
            <a:off x="1537560" y="1630800"/>
            <a:ext cx="9142560" cy="302233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dirty="0"/>
          </a:p>
          <a:p>
            <a:pPr marL="342900" indent="-342900" algn="just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it-IT" sz="2200" dirty="0" smtClean="0">
                <a:solidFill>
                  <a:srgbClr val="000000"/>
                </a:solidFill>
                <a:latin typeface="Calibri"/>
                <a:ea typeface="DejaVu Sans"/>
              </a:rPr>
              <a:t>Il </a:t>
            </a:r>
            <a:r>
              <a:rPr lang="it-IT" sz="2200" dirty="0">
                <a:solidFill>
                  <a:srgbClr val="000000"/>
                </a:solidFill>
                <a:latin typeface="Calibri"/>
                <a:ea typeface="DejaVu Sans"/>
              </a:rPr>
              <a:t>Forum Regionale dell’Economia Solidale è il luogo e l'occasione in cui si riuniscono e si confrontano i vari soggetti che desiderano operare secondo criteri dell’Economia Solidale. </a:t>
            </a:r>
            <a:endParaRPr dirty="0"/>
          </a:p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endParaRPr dirty="0"/>
          </a:p>
          <a:p>
            <a:pPr marL="342900" indent="-342900" algn="just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it-IT" sz="2200" dirty="0">
                <a:solidFill>
                  <a:srgbClr val="000000"/>
                </a:solidFill>
                <a:latin typeface="Calibri"/>
                <a:ea typeface="DejaVu Sans"/>
              </a:rPr>
              <a:t>Viene</a:t>
            </a:r>
            <a:r>
              <a:rPr lang="it-IT" sz="2200" dirty="0">
                <a:solidFill>
                  <a:srgbClr val="000000"/>
                </a:solidFill>
                <a:latin typeface="Calibri"/>
                <a:ea typeface="DejaVu Sans"/>
              </a:rPr>
              <a:t> convocato almeno una volta all’anno</a:t>
            </a:r>
            <a:endParaRPr dirty="0"/>
          </a:p>
          <a:p>
            <a:pPr algn="just">
              <a:lnSpc>
                <a:spcPct val="100000"/>
              </a:lnSpc>
              <a:buSzPct val="45000"/>
              <a:buFont typeface="StarSymbol"/>
              <a:buChar char=""/>
            </a:pPr>
            <a:endParaRPr dirty="0"/>
          </a:p>
          <a:p>
            <a:pPr marL="342900" indent="-342900" algn="just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it-IT" sz="2200" dirty="0">
                <a:solidFill>
                  <a:srgbClr val="000000"/>
                </a:solidFill>
                <a:latin typeface="Calibri"/>
                <a:ea typeface="DejaVu Sans"/>
              </a:rPr>
              <a:t>Partecipano tutti i soggetti interessati che ne fanno domanda secondo le modalità </a:t>
            </a:r>
            <a:r>
              <a:rPr lang="it-IT" sz="2200" dirty="0" smtClean="0">
                <a:solidFill>
                  <a:srgbClr val="000000"/>
                </a:solidFill>
                <a:latin typeface="Calibri"/>
                <a:ea typeface="DejaVu Sans"/>
              </a:rPr>
              <a:t>previste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1127448" y="620688"/>
            <a:ext cx="10225136" cy="4824536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3600" b="1" dirty="0">
                <a:solidFill>
                  <a:srgbClr val="000000"/>
                </a:solidFill>
                <a:latin typeface="Calibri"/>
                <a:ea typeface="DejaVu Sans"/>
              </a:rPr>
              <a:t>Il </a:t>
            </a:r>
            <a:r>
              <a:rPr lang="it-IT" sz="3600" b="1" dirty="0" smtClean="0">
                <a:solidFill>
                  <a:srgbClr val="000000"/>
                </a:solidFill>
                <a:latin typeface="Calibri"/>
                <a:ea typeface="DejaVu Sans"/>
              </a:rPr>
              <a:t>Forum</a:t>
            </a:r>
          </a:p>
          <a:p>
            <a:pPr algn="ctr">
              <a:lnSpc>
                <a:spcPct val="100000"/>
              </a:lnSpc>
            </a:pPr>
            <a:endParaRPr lang="it-IT" sz="3600" b="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it-IT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è finalizzato a: 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v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S</a:t>
            </a: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viluppare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, attraverso il dialogo e il confronto, l’elaborazione e la proposizione di obiettivi progettuali e di linee di intervento per l’attuazione della Legge sull'Economia Solidale; 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v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I</a:t>
            </a: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ndividuare 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le proposte di obiettivi progettuali e di linee di intervento da proporre al Tavolo Regionale Permanente per l’Economia Solidale, attraverso i propri rappresentanti; 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v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S</a:t>
            </a: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ottoporre 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all’attenzione dell’Osservatorio dell’Economia Solidale dell’Emilia Romagna proprie proposte per l’individuazione di criteri valutativi e di indicatori da adottare nelle analisi e nelle verifiche delle attività di promozione e sostegno dell’Economia Solidale</a:t>
            </a:r>
            <a:endParaRPr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1440360" y="360000"/>
            <a:ext cx="9142560" cy="790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400" b="1" dirty="0" smtClean="0">
                <a:solidFill>
                  <a:srgbClr val="000000"/>
                </a:solidFill>
                <a:latin typeface="Calibri Light"/>
                <a:ea typeface="DejaVu Sans"/>
              </a:rPr>
              <a:t>... </a:t>
            </a:r>
            <a:r>
              <a:rPr lang="it-IT" sz="3400" b="1" dirty="0">
                <a:solidFill>
                  <a:srgbClr val="000000"/>
                </a:solidFill>
                <a:latin typeface="Calibri Light"/>
                <a:ea typeface="DejaVu Sans"/>
              </a:rPr>
              <a:t>come funziona (</a:t>
            </a:r>
            <a:r>
              <a:rPr lang="it-IT" sz="3400" b="1" dirty="0" smtClean="0">
                <a:solidFill>
                  <a:srgbClr val="000000"/>
                </a:solidFill>
                <a:latin typeface="Calibri Light"/>
                <a:ea typeface="DejaVu Sans"/>
              </a:rPr>
              <a:t>1)</a:t>
            </a:r>
            <a:endParaRPr dirty="0"/>
          </a:p>
        </p:txBody>
      </p:sp>
      <p:sp>
        <p:nvSpPr>
          <p:cNvPr id="184" name="CustomShape 2"/>
          <p:cNvSpPr/>
          <p:nvPr/>
        </p:nvSpPr>
        <p:spPr>
          <a:xfrm>
            <a:off x="1611360" y="1109520"/>
            <a:ext cx="9142560" cy="505578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É dotato di un proprio Regolamento che ne stabilisce le modalità di accesso, gli organi costitutivi e il funzionamento operativo.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E' convocato almeno una volta all’anno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endParaRPr sz="2000" dirty="0">
              <a:latin typeface="Calibri" pitchFamily="34" charset="0"/>
            </a:endParaRPr>
          </a:p>
          <a:p>
            <a:pPr>
              <a:lnSpc>
                <a:spcPct val="100000"/>
              </a:lnSpc>
              <a:buSzPct val="45000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Per parteciparvi occorre sottoscrivere una dichiarazione che attesti: </a:t>
            </a: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di 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aderire ai principi dell’Economia Solidale; </a:t>
            </a: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di 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non svolgere attività o iniziative in contrasto con tali principi; </a:t>
            </a: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di 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perseguire le finalità e gli obiettivi espressi nella Legge; </a:t>
            </a: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di 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operare in rete con gli altri soggetti partecipanti; </a:t>
            </a: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il 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rispetto del Regolamento del Forum. 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Occorre esprimere  una manifestazione di interesse indicante gli ambiti e i settori dell’Economia Solidale alla cui progettualità e promozione si intende partecipare e contribuire. 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endParaRPr sz="2000" dirty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endParaRPr sz="2000" dirty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endParaRPr sz="2000" dirty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endParaRPr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1440360" y="44624"/>
            <a:ext cx="9142560" cy="790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400" b="1" dirty="0">
                <a:solidFill>
                  <a:srgbClr val="000000"/>
                </a:solidFill>
                <a:latin typeface="Calibri Light"/>
                <a:ea typeface="DejaVu Sans"/>
              </a:rPr>
              <a:t>...e come funziona (</a:t>
            </a:r>
            <a:r>
              <a:rPr lang="it-IT" sz="3400" b="1" dirty="0" smtClean="0">
                <a:solidFill>
                  <a:srgbClr val="000000"/>
                </a:solidFill>
                <a:latin typeface="Calibri Light"/>
                <a:ea typeface="DejaVu Sans"/>
              </a:rPr>
              <a:t>2)</a:t>
            </a:r>
            <a:endParaRPr dirty="0"/>
          </a:p>
        </p:txBody>
      </p:sp>
      <p:sp>
        <p:nvSpPr>
          <p:cNvPr id="186" name="CustomShape 2"/>
          <p:cNvSpPr/>
          <p:nvPr/>
        </p:nvSpPr>
        <p:spPr>
          <a:xfrm>
            <a:off x="1271464" y="1109520"/>
            <a:ext cx="10153128" cy="5199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it-IT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I </a:t>
            </a:r>
            <a:r>
              <a:rPr lang="it-IT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GRUPPI DI LAVORO TEMATICI (GLT) </a:t>
            </a:r>
            <a:endParaRPr dirty="0">
              <a:latin typeface="Calibri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it-IT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Il </a:t>
            </a:r>
            <a:r>
              <a:rPr lang="it-IT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Forum attiva al </a:t>
            </a:r>
            <a:r>
              <a:rPr lang="it-IT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proprio interno </a:t>
            </a:r>
            <a:r>
              <a:rPr lang="it-IT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i “Gruppi di Lavoro Tematici” (GLT), costituiti sulla base delle manifestazioni di interesse espresse dai soggetti ammessi al Forum stesso. </a:t>
            </a:r>
            <a:endParaRPr lang="it-IT" dirty="0" smtClean="0">
              <a:solidFill>
                <a:srgbClr val="000000"/>
              </a:solidFill>
              <a:latin typeface="Calibri" pitchFamily="34" charset="0"/>
              <a:ea typeface="DejaVu Sans"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q"/>
            </a:pPr>
            <a:endParaRPr dirty="0">
              <a:latin typeface="Calibri" pitchFamily="34" charset="0"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q"/>
            </a:pPr>
            <a:r>
              <a:rPr lang="it-IT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Ciascun GLT indica all’Assemblea generale del Forum almeno due nominativi di candidati al ruolo di rappresentanti del Forum al Tavolo per il proprio ambito e settore di interesse. </a:t>
            </a:r>
            <a:endParaRPr dirty="0">
              <a:latin typeface="Calibri" pitchFamily="34" charset="0"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q"/>
            </a:pPr>
            <a:r>
              <a:rPr lang="it-IT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Tali rappresentanti fungeranno da referenti dei rispettivi GLT.</a:t>
            </a:r>
            <a:endParaRPr dirty="0">
              <a:latin typeface="Calibri" pitchFamily="34" charset="0"/>
            </a:endParaRPr>
          </a:p>
          <a:p>
            <a:pPr marL="285750" indent="-285750" algn="ctr">
              <a:lnSpc>
                <a:spcPct val="100000"/>
              </a:lnSpc>
              <a:buFont typeface="Wingdings" pitchFamily="2" charset="2"/>
              <a:buChar char="q"/>
            </a:pPr>
            <a:endParaRPr dirty="0">
              <a:latin typeface="Calibri" pitchFamily="34" charset="0"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q"/>
            </a:pPr>
            <a:r>
              <a:rPr lang="it-IT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Le linee di intervento e gli obiettivi progettuali elaborati dai GLT, previa approvazione da parte del Forum, saranno proposti al Tavolo, a condizione che gli stessi siano assunti e sostenuti da una Rete di Economia Solidale (RES) avente rilevanza almeno regionale e/o da uno o più Distretti di Economia Solidale (DES) aventi rilevanza a livello provinciale e/o da soggetti di Economia Solidale partecipanti al Forum costituitisi in aggregazione e/o rete. </a:t>
            </a:r>
            <a:endParaRPr dirty="0">
              <a:latin typeface="Calibri" pitchFamily="34" charset="0"/>
            </a:endParaRPr>
          </a:p>
          <a:p>
            <a:pPr marL="285750" indent="-285750" algn="ctr">
              <a:lnSpc>
                <a:spcPct val="100000"/>
              </a:lnSpc>
              <a:buFont typeface="Wingdings" pitchFamily="2" charset="2"/>
              <a:buChar char="q"/>
            </a:pPr>
            <a:endParaRPr dirty="0">
              <a:latin typeface="Calibri" pitchFamily="34" charset="0"/>
            </a:endParaRPr>
          </a:p>
          <a:p>
            <a:pPr marL="285750" indent="-285750">
              <a:lnSpc>
                <a:spcPct val="100000"/>
              </a:lnSpc>
              <a:buFont typeface="Wingdings" pitchFamily="2" charset="2"/>
              <a:buChar char="q"/>
            </a:pPr>
            <a:r>
              <a:rPr lang="it-IT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É compito di ogni GLT progettare attività e iniziative volte a sensibilizzare e stimolare le pubbliche amministrazioni, le istituzioni e la cittadinanza sui temi dell’Economia Solidale; promuovere iniziative di formazione, di studio e di ricerca; attivare collaborazioni e scambi di esperienze tra le varie realtà territoriali regionali. </a:t>
            </a:r>
            <a:endParaRPr dirty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endParaRPr dirty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endParaRPr dirty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endParaRPr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523880" y="116632"/>
            <a:ext cx="914256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400" b="1" dirty="0">
                <a:solidFill>
                  <a:srgbClr val="000000"/>
                </a:solidFill>
                <a:latin typeface="Calibri Light"/>
                <a:ea typeface="DejaVu Sans"/>
              </a:rPr>
              <a:t>Il Tavolo </a:t>
            </a:r>
            <a:endParaRPr dirty="0"/>
          </a:p>
        </p:txBody>
      </p:sp>
      <p:sp>
        <p:nvSpPr>
          <p:cNvPr id="188" name="CustomShape 2"/>
          <p:cNvSpPr/>
          <p:nvPr/>
        </p:nvSpPr>
        <p:spPr>
          <a:xfrm>
            <a:off x="1578240" y="1052736"/>
            <a:ext cx="9774344" cy="5398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sz="2000" dirty="0">
              <a:latin typeface="Calibri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Ha 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il compito di attivare percorsi condivisi per la promozione dei programmi, delle azioni e delle misure di sostegno per lo sviluppo dell’Economia Solidale e di integrare i principi e le prassi dell’Economia Solidale negli strumenti di programmazione generale e settoriale della Regione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E' composto:</a:t>
            </a: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dall’Assessore competente, che lo presiede,</a:t>
            </a: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da 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4 persone designate dal Forum: 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      - 2 in qualità di coordinatori per tutta la durata in carica del Tavolo 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      - 2 designati dal Forum, competenti di volta in volta nelle diverse </a:t>
            </a: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aree tematiche </a:t>
            </a:r>
          </a:p>
          <a:p>
            <a:pPr>
              <a:lnSpc>
                <a:spcPct val="10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      affrontate 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nelle varie sedute del Tavolo;</a:t>
            </a: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da funzionari dei Servizi regionali competenti nelle materie affrontate;   </a:t>
            </a:r>
            <a:endParaRPr sz="2000" dirty="0">
              <a:latin typeface="Calibri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ü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dai Consiglieri regionali e gli Assessori che ne facciano richiesta.</a:t>
            </a:r>
            <a:endParaRPr sz="2000" dirty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endParaRPr sz="2000" dirty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Il </a:t>
            </a: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Tavolo rimane in carica per la durata della legislatura.</a:t>
            </a:r>
            <a:endParaRPr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1523880" y="432000"/>
            <a:ext cx="914256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400" b="1">
                <a:solidFill>
                  <a:srgbClr val="000000"/>
                </a:solidFill>
                <a:latin typeface="Calibri Light"/>
                <a:ea typeface="DejaVu Sans"/>
              </a:rPr>
              <a:t>L'Osservatorio </a:t>
            </a:r>
            <a:endParaRPr/>
          </a:p>
        </p:txBody>
      </p:sp>
      <p:sp>
        <p:nvSpPr>
          <p:cNvPr id="190" name="CustomShape 2"/>
          <p:cNvSpPr/>
          <p:nvPr/>
        </p:nvSpPr>
        <p:spPr>
          <a:xfrm>
            <a:off x="1578240" y="1235880"/>
            <a:ext cx="9142560" cy="5398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sz="2000" dirty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endParaRPr sz="2000" dirty="0"/>
          </a:p>
          <a:p>
            <a:pPr marL="285750" indent="-285750" algn="just">
              <a:lnSpc>
                <a:spcPct val="100000"/>
              </a:lnSpc>
              <a:buSzPct val="45000"/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000000"/>
                </a:solidFill>
                <a:latin typeface="Calibri"/>
                <a:ea typeface="DejaVu Sans"/>
              </a:rPr>
              <a:t>E</a:t>
            </a: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' l'organo consultivo della Regione ER, finalizzato alla predisposizione di analisi e rapporti annuali relativi all'Economia Solidale, su scala regionale e territoriale, anche attraverso l'elaborazione di indicatori di benessere, equità e solidarietà. </a:t>
            </a:r>
            <a:endParaRPr lang="it-IT" sz="2000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285750" indent="-285750" algn="just">
              <a:lnSpc>
                <a:spcPct val="100000"/>
              </a:lnSpc>
              <a:buSzPct val="45000"/>
              <a:buFont typeface="Wingdings" pitchFamily="2" charset="2"/>
              <a:buChar char="ü"/>
            </a:pPr>
            <a:endParaRPr sz="2000" dirty="0"/>
          </a:p>
          <a:p>
            <a:pPr marL="285750" indent="-285750" algn="just">
              <a:lnSpc>
                <a:spcPct val="100000"/>
              </a:lnSpc>
              <a:buSzPct val="45000"/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000000"/>
                </a:solidFill>
                <a:latin typeface="Calibri"/>
                <a:ea typeface="DejaVu Sans"/>
              </a:rPr>
              <a:t>E</a:t>
            </a: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' composto da 3 membri nominati dalla Giunta Regionale, tra cui almeno uno scelto fra i nomi proposti dal </a:t>
            </a:r>
            <a:r>
              <a:rPr lang="it-IT" sz="2000" dirty="0" smtClean="0">
                <a:solidFill>
                  <a:srgbClr val="000000"/>
                </a:solidFill>
                <a:latin typeface="Calibri"/>
                <a:ea typeface="DejaVu Sans"/>
              </a:rPr>
              <a:t>Forum.</a:t>
            </a:r>
            <a:endParaRPr lang="it-IT" sz="2000" dirty="0"/>
          </a:p>
          <a:p>
            <a:pPr algn="ctr">
              <a:lnSpc>
                <a:spcPct val="100000"/>
              </a:lnSpc>
              <a:buSzPct val="45000"/>
            </a:pPr>
            <a:endParaRPr lang="it-IT" sz="2000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285750" indent="-285750" algn="just">
              <a:lnSpc>
                <a:spcPct val="100000"/>
              </a:lnSpc>
              <a:buSzPct val="45000"/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000000"/>
                </a:solidFill>
                <a:latin typeface="Calibri"/>
                <a:ea typeface="DejaVu Sans"/>
              </a:rPr>
              <a:t>Dovrà </a:t>
            </a: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tenere conto delle proposte del Forum per l’individuazione di criteri valutativi e di indicatori da adottare nelle analisi e nelle verifiche </a:t>
            </a:r>
            <a:r>
              <a:rPr lang="it-IT" sz="2000" dirty="0" smtClean="0">
                <a:solidFill>
                  <a:srgbClr val="000000"/>
                </a:solidFill>
                <a:latin typeface="Calibri"/>
                <a:ea typeface="DejaVu Sans"/>
              </a:rPr>
              <a:t>delle</a:t>
            </a:r>
            <a:r>
              <a:rPr lang="it-IT" sz="2000" dirty="0"/>
              <a:t> </a:t>
            </a:r>
            <a:r>
              <a:rPr lang="it-IT" sz="2000" dirty="0" smtClean="0">
                <a:solidFill>
                  <a:srgbClr val="000000"/>
                </a:solidFill>
                <a:latin typeface="Calibri"/>
                <a:ea typeface="DejaVu Sans"/>
              </a:rPr>
              <a:t>attività </a:t>
            </a: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di promozione e sostegno dell’Economia Solidale.</a:t>
            </a:r>
            <a:endParaRPr sz="2000" dirty="0"/>
          </a:p>
          <a:p>
            <a:pPr algn="ctr">
              <a:lnSpc>
                <a:spcPct val="100000"/>
              </a:lnSpc>
            </a:pPr>
            <a:endParaRPr sz="2000" dirty="0"/>
          </a:p>
          <a:p>
            <a:pPr algn="ctr">
              <a:lnSpc>
                <a:spcPct val="100000"/>
              </a:lnSpc>
            </a:pPr>
            <a:endParaRPr sz="2000" dirty="0"/>
          </a:p>
          <a:p>
            <a:pPr algn="ctr">
              <a:lnSpc>
                <a:spcPct val="100000"/>
              </a:lnSpc>
            </a:pP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L’Osservatorio rimane in carica per la durata della legislatura.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1523880" y="432000"/>
            <a:ext cx="914256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400" b="1">
                <a:solidFill>
                  <a:srgbClr val="000000"/>
                </a:solidFill>
                <a:latin typeface="Calibri"/>
                <a:ea typeface="DejaVu Sans"/>
              </a:rPr>
              <a:t>I TEMI DEL FORUM</a:t>
            </a:r>
            <a:r>
              <a:rPr lang="it-IT" sz="3400" b="1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endParaRPr/>
          </a:p>
        </p:txBody>
      </p:sp>
      <p:sp>
        <p:nvSpPr>
          <p:cNvPr id="192" name="CustomShape 2"/>
          <p:cNvSpPr/>
          <p:nvPr/>
        </p:nvSpPr>
        <p:spPr>
          <a:xfrm>
            <a:off x="1578240" y="1235880"/>
            <a:ext cx="9142560" cy="5398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50000"/>
              </a:lnSpc>
            </a:pPr>
            <a:r>
              <a:rPr lang="it-IT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it-IT" sz="2200" dirty="0">
                <a:solidFill>
                  <a:srgbClr val="000000"/>
                </a:solidFill>
                <a:latin typeface="Calibri"/>
                <a:ea typeface="DejaVu Sans"/>
              </a:rPr>
              <a:t>Per ora i temi (e i Gruppi di Lavoro) individuati sono:</a:t>
            </a:r>
            <a:endParaRPr dirty="0"/>
          </a:p>
          <a:p>
            <a:pPr marL="342900" indent="-342900" algn="ctr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2200" dirty="0" smtClean="0">
                <a:solidFill>
                  <a:srgbClr val="000000"/>
                </a:solidFill>
                <a:latin typeface="Calibri"/>
                <a:ea typeface="DejaVu Sans"/>
              </a:rPr>
              <a:t>Trasformazione </a:t>
            </a:r>
            <a:r>
              <a:rPr lang="it-IT" sz="2200" dirty="0">
                <a:solidFill>
                  <a:srgbClr val="000000"/>
                </a:solidFill>
                <a:latin typeface="Calibri"/>
                <a:ea typeface="DejaVu Sans"/>
              </a:rPr>
              <a:t>dei prodotti alimentari;</a:t>
            </a:r>
            <a:endParaRPr dirty="0"/>
          </a:p>
          <a:p>
            <a:pPr marL="342900" indent="-342900" algn="ctr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2200" dirty="0" smtClean="0">
                <a:solidFill>
                  <a:srgbClr val="000000"/>
                </a:solidFill>
                <a:latin typeface="Calibri"/>
                <a:ea typeface="DejaVu Sans"/>
              </a:rPr>
              <a:t>Energia/Mobilità </a:t>
            </a:r>
            <a:r>
              <a:rPr lang="it-IT" sz="2200" dirty="0">
                <a:solidFill>
                  <a:srgbClr val="000000"/>
                </a:solidFill>
                <a:latin typeface="Calibri"/>
                <a:ea typeface="DejaVu Sans"/>
              </a:rPr>
              <a:t>sostenibile;</a:t>
            </a:r>
            <a:endParaRPr dirty="0"/>
          </a:p>
          <a:p>
            <a:pPr marL="342900" indent="-342900" algn="ctr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2200" dirty="0" smtClean="0">
                <a:solidFill>
                  <a:srgbClr val="000000"/>
                </a:solidFill>
                <a:latin typeface="Calibri"/>
                <a:ea typeface="DejaVu Sans"/>
              </a:rPr>
              <a:t>Finanza </a:t>
            </a:r>
            <a:r>
              <a:rPr lang="it-IT" sz="2200" dirty="0">
                <a:solidFill>
                  <a:srgbClr val="000000"/>
                </a:solidFill>
                <a:latin typeface="Calibri"/>
                <a:ea typeface="DejaVu Sans"/>
              </a:rPr>
              <a:t>Etica Mutualistica e </a:t>
            </a:r>
            <a:r>
              <a:rPr lang="it-IT" sz="2200" dirty="0" smtClean="0">
                <a:solidFill>
                  <a:srgbClr val="000000"/>
                </a:solidFill>
                <a:latin typeface="Calibri"/>
                <a:ea typeface="DejaVu Sans"/>
              </a:rPr>
              <a:t>Solidale</a:t>
            </a:r>
            <a:r>
              <a:rPr lang="it-IT" sz="2200" dirty="0">
                <a:solidFill>
                  <a:srgbClr val="000000"/>
                </a:solidFill>
                <a:latin typeface="Calibri"/>
                <a:ea typeface="DejaVu Sans"/>
              </a:rPr>
              <a:t>;</a:t>
            </a:r>
            <a:endParaRPr lang="it-IT" dirty="0"/>
          </a:p>
          <a:p>
            <a:pPr marL="342900" indent="-342900" algn="ctr">
              <a:lnSpc>
                <a:spcPct val="150000"/>
              </a:lnSpc>
              <a:buFont typeface="Wingdings" pitchFamily="2" charset="2"/>
              <a:buChar char="v"/>
            </a:pPr>
            <a:endParaRPr lang="it-IT" sz="2200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r">
              <a:lnSpc>
                <a:spcPct val="150000"/>
              </a:lnSpc>
            </a:pPr>
            <a:r>
              <a:rPr lang="it-IT" sz="1600" dirty="0" smtClean="0">
                <a:solidFill>
                  <a:srgbClr val="000000"/>
                </a:solidFill>
                <a:latin typeface="Calibri"/>
              </a:rPr>
              <a:t>prosegue su </a:t>
            </a:r>
            <a:r>
              <a:rPr lang="it-IT" sz="1600" dirty="0" smtClean="0">
                <a:solidFill>
                  <a:srgbClr val="000000"/>
                </a:solidFill>
                <a:latin typeface="Calibri"/>
                <a:hlinkClick r:id="rId2"/>
              </a:rPr>
              <a:t>www.creser.it</a:t>
            </a:r>
            <a:r>
              <a:rPr lang="it-IT" sz="1600" dirty="0" smtClean="0">
                <a:solidFill>
                  <a:srgbClr val="000000"/>
                </a:solidFill>
                <a:latin typeface="Calibri"/>
              </a:rPr>
              <a:t> (sez. Forum 2016)</a:t>
            </a:r>
            <a:endParaRPr sz="1600" dirty="0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9912424" y="5157192"/>
            <a:ext cx="1228320" cy="856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1523880" y="1122480"/>
            <a:ext cx="9142560" cy="2386080"/>
          </a:xfrm>
          <a:prstGeom prst="rect">
            <a:avLst/>
          </a:prstGeom>
          <a:noFill/>
          <a:ln>
            <a:noFill/>
          </a:ln>
        </p:spPr>
      </p:sp>
      <p:sp>
        <p:nvSpPr>
          <p:cNvPr id="195" name="CustomShape 2"/>
          <p:cNvSpPr/>
          <p:nvPr/>
        </p:nvSpPr>
        <p:spPr>
          <a:xfrm>
            <a:off x="1523880" y="3602160"/>
            <a:ext cx="9142560" cy="1654200"/>
          </a:xfrm>
          <a:prstGeom prst="rect">
            <a:avLst/>
          </a:prstGeom>
          <a:noFill/>
          <a:ln>
            <a:noFill/>
          </a:ln>
        </p:spPr>
      </p:sp>
      <p:sp>
        <p:nvSpPr>
          <p:cNvPr id="196" name="CustomShape 3"/>
          <p:cNvSpPr/>
          <p:nvPr/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4400">
                <a:latin typeface="Calibri"/>
              </a:rPr>
              <a:t>ora che fare? partecipare!</a:t>
            </a:r>
            <a:endParaRPr/>
          </a:p>
        </p:txBody>
      </p:sp>
      <p:sp>
        <p:nvSpPr>
          <p:cNvPr id="197" name="CustomShape 4"/>
          <p:cNvSpPr/>
          <p:nvPr/>
        </p:nvSpPr>
        <p:spPr>
          <a:xfrm>
            <a:off x="504000" y="1512000"/>
            <a:ext cx="10972080" cy="3207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50000"/>
              </a:lnSpc>
            </a:pPr>
            <a:r>
              <a:rPr lang="it-IT" sz="2000" u="sng" dirty="0">
                <a:latin typeface="Calibri" pitchFamily="34" charset="0"/>
              </a:rPr>
              <a:t>Ogni realtà che si riconosce e che opera nell'ambito dell'Economia Solidale ha la possibilità di: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latin typeface="Calibri" pitchFamily="34" charset="0"/>
              </a:rPr>
              <a:t>- conoscere e far conoscere quanto stabilito dalla Legge e dalla Delibera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latin typeface="Calibri" pitchFamily="34" charset="0"/>
              </a:rPr>
              <a:t>- fare domanda di partecipazione e quindi partecipare alle attività del Forum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latin typeface="Calibri" pitchFamily="34" charset="0"/>
              </a:rPr>
              <a:t>- presentare un proprio progetto al Forum e/o sostenere i progetti sviluppati da altri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latin typeface="Calibri" pitchFamily="34" charset="0"/>
              </a:rPr>
              <a:t>- scegliere i propri rappresentanti, ovvero coloro che opereranno all'interno dei Gruppi di Lavoro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latin typeface="Calibri" pitchFamily="34" charset="0"/>
              </a:rPr>
              <a:t>- mettersi in rete con altre realtà del proprio territorio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latin typeface="Calibri" pitchFamily="34" charset="0"/>
              </a:rPr>
              <a:t>- attivare percorsi di collaborazione con le istituzioni locali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latin typeface="Calibri" pitchFamily="34" charset="0"/>
              </a:rPr>
              <a:t>- partecipare alle riunioni e alle attività del CRESER</a:t>
            </a:r>
            <a:endParaRPr sz="2000" dirty="0">
              <a:latin typeface="Calibri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9264352" y="5013176"/>
            <a:ext cx="1228320" cy="856800"/>
          </a:xfrm>
          <a:prstGeom prst="rect">
            <a:avLst/>
          </a:prstGeom>
          <a:ln>
            <a:noFill/>
          </a:ln>
        </p:spPr>
      </p:pic>
      <p:sp>
        <p:nvSpPr>
          <p:cNvPr id="9" name="CustomShape 5"/>
          <p:cNvSpPr/>
          <p:nvPr/>
        </p:nvSpPr>
        <p:spPr>
          <a:xfrm>
            <a:off x="6984000" y="5989320"/>
            <a:ext cx="5009760" cy="36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it-IT" i="1" dirty="0">
                <a:solidFill>
                  <a:srgbClr val="FF0000"/>
                </a:solidFill>
                <a:latin typeface="Calibri"/>
              </a:rPr>
              <a:t>	Non fare da soli ciò che è possibile fare insieme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2"/>
          <p:cNvSpPr/>
          <p:nvPr/>
        </p:nvSpPr>
        <p:spPr>
          <a:xfrm>
            <a:off x="1529310" y="1628800"/>
            <a:ext cx="9142560" cy="324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70000"/>
              </a:lnSpc>
              <a:buSzPct val="45000"/>
              <a:buFont typeface="StarSymbol"/>
              <a:buChar char="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Un sistema di relazioni economiche e sociali che pone l'uomo e l'ambiente al centro, cercando di coniugare sviluppo con equità, occupazione con solidarietà e risparmio con qualità.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70000"/>
              </a:lnSpc>
              <a:buSzPct val="45000"/>
              <a:buFont typeface="StarSymbol"/>
              <a:buChar char="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Un sistema in cui la relazione è al primo posto rispetto al profitto, dove all'individualismo si contrappone la fiducia, la trasparenza e la gratuità.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70000"/>
              </a:lnSpc>
              <a:buSzPct val="45000"/>
              <a:buFont typeface="StarSymbol"/>
              <a:buChar char="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Attiva processi territoriali verso la formazione di comunità 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70000"/>
              </a:lnSpc>
              <a:buSzPct val="45000"/>
              <a:buFont typeface="StarSymbol"/>
              <a:buChar char=""/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Si struttura in rete, promuove la condivisione e la promozione dei beni comuni </a:t>
            </a:r>
            <a:endParaRPr sz="2000" dirty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 rot="21586200">
            <a:off x="1033560" y="374400"/>
            <a:ext cx="2491920" cy="113256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1523880" y="432000"/>
            <a:ext cx="9142560" cy="81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300" b="1" dirty="0">
                <a:solidFill>
                  <a:srgbClr val="000000"/>
                </a:solidFill>
                <a:latin typeface="Calibri Light"/>
                <a:ea typeface="DejaVu Sans"/>
              </a:rPr>
              <a:t>l’Economia Solidale: </a:t>
            </a:r>
            <a:r>
              <a:rPr lang="it-IT" sz="3300" b="1" dirty="0" smtClean="0">
                <a:solidFill>
                  <a:srgbClr val="000000"/>
                </a:solidFill>
                <a:latin typeface="Calibri Light"/>
                <a:ea typeface="DejaVu Sans"/>
              </a:rPr>
              <a:t>cos’è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Picture 153"/>
          <p:cNvPicPr/>
          <p:nvPr/>
        </p:nvPicPr>
        <p:blipFill>
          <a:blip r:embed="rId2"/>
          <a:stretch>
            <a:fillRect/>
          </a:stretch>
        </p:blipFill>
        <p:spPr>
          <a:xfrm rot="21586200">
            <a:off x="1033560" y="374400"/>
            <a:ext cx="2491920" cy="11325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1523880" y="432000"/>
            <a:ext cx="9142560" cy="81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300" b="1">
                <a:solidFill>
                  <a:srgbClr val="000000"/>
                </a:solidFill>
                <a:latin typeface="Calibri Light"/>
                <a:ea typeface="DejaVu Sans"/>
              </a:rPr>
              <a:t>l’Economia Solidale: il metodo</a:t>
            </a:r>
            <a:endParaRPr/>
          </a:p>
        </p:txBody>
      </p:sp>
      <p:sp>
        <p:nvSpPr>
          <p:cNvPr id="156" name="CustomShape 2"/>
          <p:cNvSpPr/>
          <p:nvPr/>
        </p:nvSpPr>
        <p:spPr>
          <a:xfrm>
            <a:off x="479376" y="1728024"/>
            <a:ext cx="11449272" cy="407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/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- I progetti e le prassi sono basati sulla relazione collaborativa e hanno come obiettivo il BENE COMUNE, inteso come bene di tutti i componenti della filiera, del territorio e dell'ambiente. </a:t>
            </a:r>
            <a:endParaRPr sz="2000" dirty="0">
              <a:latin typeface="Calibri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- Ha l'obiettivo di attivare e mantenere attivo il canale fiduciario </a:t>
            </a:r>
            <a:endParaRPr sz="2000" dirty="0">
              <a:latin typeface="Calibri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- Opera con patti e filiere tra i consumatori, i produttori e le imprese sociali</a:t>
            </a:r>
            <a:endParaRPr sz="2000" dirty="0">
              <a:latin typeface="Calibri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- La solidarietà ne definisce il modo di vivere e lo stile di produzione e di consumo</a:t>
            </a:r>
            <a:endParaRPr sz="2000" dirty="0">
              <a:latin typeface="Calibri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- Si propone di generare lavoro e occupazione.</a:t>
            </a:r>
            <a:endParaRPr sz="2000" dirty="0">
              <a:latin typeface="Calibri" pitchFamily="34" charset="0"/>
            </a:endParaRPr>
          </a:p>
          <a:p>
            <a:pPr algn="just"/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- Promuove il mercato locale e a tutte le attività di scambio, anche non monetario sostenute dalla relazione diretta</a:t>
            </a:r>
            <a:endParaRPr sz="2000" dirty="0">
              <a:latin typeface="Calibri" pitchFamily="34" charset="0"/>
            </a:endParaRPr>
          </a:p>
          <a:p>
            <a:pPr algn="just"/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- Si confronta con le istituzioni perché attivino leggi, politiche e programmi congruenti con i principi dell'economia </a:t>
            </a:r>
            <a:r>
              <a:rPr lang="it-IT" sz="20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solidale. </a:t>
            </a:r>
            <a:endParaRPr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156"/>
          <p:cNvPicPr/>
          <p:nvPr/>
        </p:nvPicPr>
        <p:blipFill>
          <a:blip r:embed="rId2"/>
          <a:stretch>
            <a:fillRect/>
          </a:stretch>
        </p:blipFill>
        <p:spPr>
          <a:xfrm rot="21586200">
            <a:off x="1033920" y="374400"/>
            <a:ext cx="2491920" cy="1132560"/>
          </a:xfrm>
          <a:prstGeom prst="rect">
            <a:avLst/>
          </a:prstGeom>
          <a:ln>
            <a:noFill/>
          </a:ln>
        </p:spPr>
      </p:pic>
      <p:sp>
        <p:nvSpPr>
          <p:cNvPr id="158" name="CustomShape 1"/>
          <p:cNvSpPr/>
          <p:nvPr/>
        </p:nvSpPr>
        <p:spPr>
          <a:xfrm>
            <a:off x="1512000" y="576000"/>
            <a:ext cx="9142560" cy="69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000" b="1">
                <a:solidFill>
                  <a:srgbClr val="000000"/>
                </a:solidFill>
                <a:latin typeface="Calibri"/>
                <a:ea typeface="DejaVu Sans"/>
              </a:rPr>
              <a:t>L'ECONOMIA SOLIDALE: le colonne</a:t>
            </a:r>
            <a:endParaRPr/>
          </a:p>
        </p:txBody>
      </p:sp>
      <p:sp>
        <p:nvSpPr>
          <p:cNvPr id="159" name="CustomShape 2"/>
          <p:cNvSpPr/>
          <p:nvPr/>
        </p:nvSpPr>
        <p:spPr>
          <a:xfrm>
            <a:off x="1440000" y="1681200"/>
            <a:ext cx="9502560" cy="429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1) L'economia solidale promuove i beni comuni</a:t>
            </a:r>
            <a:endParaRPr dirty="0"/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2) L'economia solidale è fondata sul rispetto della "Madre Terra" e sul "benvivere" di tutti</a:t>
            </a:r>
            <a:endParaRPr dirty="0"/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3) L'economia solidale propone modelli collaborativi</a:t>
            </a:r>
            <a:endParaRPr dirty="0"/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4) L'economia solidale si basa sulle relazioni</a:t>
            </a:r>
            <a:endParaRPr dirty="0"/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5) L'economia solidale promuove il legame con il territorio</a:t>
            </a:r>
            <a:endParaRPr dirty="0"/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6) L'economia solidale incorpora il senso del limite</a:t>
            </a:r>
            <a:endParaRPr dirty="0"/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7) L'economia solidale si sviluppa nelle reti</a:t>
            </a:r>
            <a:endParaRPr dirty="0"/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8) L'economia solidale è una trasformazione sociale</a:t>
            </a:r>
            <a:endParaRPr dirty="0"/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9) L'economia solidale difende i diritti</a:t>
            </a:r>
            <a:endParaRPr dirty="0"/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/>
                <a:ea typeface="DejaVu Sans"/>
              </a:rPr>
              <a:t>10) L'economia solidale ridimensiona il ruolo del mercato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523880" y="370080"/>
            <a:ext cx="9142560" cy="85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400" b="1">
                <a:solidFill>
                  <a:srgbClr val="000000"/>
                </a:solidFill>
                <a:latin typeface="Calibri Light"/>
                <a:ea typeface="DejaVu Sans"/>
              </a:rPr>
              <a:t>CRESER:</a:t>
            </a:r>
            <a:r>
              <a:rPr lang="it-IT" sz="1600">
                <a:solidFill>
                  <a:srgbClr val="000000"/>
                </a:solidFill>
                <a:latin typeface="Calibri"/>
                <a:ea typeface="DejaVu Sans"/>
              </a:rPr>
              <a:t> Coordinamento Regionale per l’Economia Solidale Emilia Romagna</a:t>
            </a:r>
            <a:endParaRPr/>
          </a:p>
        </p:txBody>
      </p:sp>
      <p:sp>
        <p:nvSpPr>
          <p:cNvPr id="161" name="CustomShape 2"/>
          <p:cNvSpPr/>
          <p:nvPr/>
        </p:nvSpPr>
        <p:spPr>
          <a:xfrm>
            <a:off x="1523880" y="1512000"/>
            <a:ext cx="9142560" cy="525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50000"/>
              </a:lnSpc>
            </a:pPr>
            <a:endParaRPr sz="2000" dirty="0">
              <a:latin typeface="Calibr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E' un tavolo di confronto tra i GAS, gli agricoltori e i produttori biologici, le cooperative, il commercio equo, gli operatori della finanza etica e quanti si riconoscono nelle “10 Colonne dell’Economia Solidale” e desiderano operare “insieme”.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sz="2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Ha operato attraverso i seguenti Gruppi di Lavoro :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- Beni Comuni;                                                       - Reti di Economia Solidale;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- Sovranità alimentare;                                          - Finanza Etica Mutualistica e Solidale;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- Abitare solidale:                                                   - Rifiuti</a:t>
            </a:r>
            <a:endParaRPr sz="20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- Pesticidi                                                                - Legge sull’Economia Solidale</a:t>
            </a:r>
            <a:endParaRPr sz="2000" dirty="0">
              <a:latin typeface="Calibri" pitchFamily="34" charset="0"/>
            </a:endParaRPr>
          </a:p>
          <a:p>
            <a:pPr algn="r">
              <a:lnSpc>
                <a:spcPct val="150000"/>
              </a:lnSpc>
            </a:pPr>
            <a:r>
              <a:rPr lang="it-IT" sz="2000" b="1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Rif</a:t>
            </a:r>
            <a:r>
              <a:rPr lang="it-IT" sz="2000" b="1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.: </a:t>
            </a:r>
            <a:r>
              <a:rPr lang="it-IT" sz="2000" b="1" dirty="0" smtClean="0">
                <a:solidFill>
                  <a:srgbClr val="000000"/>
                </a:solidFill>
                <a:latin typeface="Calibri" pitchFamily="34" charset="0"/>
                <a:ea typeface="DejaVu Sans"/>
                <a:hlinkClick r:id="rId2"/>
              </a:rPr>
              <a:t>www.creser.it</a:t>
            </a:r>
            <a:r>
              <a:rPr lang="it-IT" sz="2000" b="1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 / FORUM 2016</a:t>
            </a:r>
            <a:endParaRPr sz="2000" b="1" dirty="0">
              <a:latin typeface="Calibri" pitchFamily="34" charset="0"/>
            </a:endParaRPr>
          </a:p>
        </p:txBody>
      </p:sp>
      <p:pic>
        <p:nvPicPr>
          <p:cNvPr id="162" name="Picture 161"/>
          <p:cNvPicPr/>
          <p:nvPr/>
        </p:nvPicPr>
        <p:blipFill>
          <a:blip r:embed="rId3"/>
          <a:stretch>
            <a:fillRect/>
          </a:stretch>
        </p:blipFill>
        <p:spPr>
          <a:xfrm>
            <a:off x="360000" y="511200"/>
            <a:ext cx="1228320" cy="856800"/>
          </a:xfrm>
          <a:prstGeom prst="rect">
            <a:avLst/>
          </a:prstGeom>
          <a:ln>
            <a:noFill/>
          </a:ln>
        </p:spPr>
      </p:pic>
      <p:sp>
        <p:nvSpPr>
          <p:cNvPr id="163" name="TextShape 3"/>
          <p:cNvSpPr txBox="1"/>
          <p:nvPr/>
        </p:nvSpPr>
        <p:spPr>
          <a:xfrm>
            <a:off x="2304000" y="1153440"/>
            <a:ext cx="6768000" cy="3585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 i="1">
                <a:solidFill>
                  <a:srgbClr val="FF0000"/>
                </a:solidFill>
                <a:latin typeface="Calibri"/>
              </a:rPr>
              <a:t>	Non fare da soli ciò che è possibile fare insieme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1512720" y="260648"/>
            <a:ext cx="9142560" cy="647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400" b="1" dirty="0">
                <a:solidFill>
                  <a:srgbClr val="000000"/>
                </a:solidFill>
                <a:latin typeface="Calibri Light"/>
                <a:ea typeface="DejaVu Sans"/>
              </a:rPr>
              <a:t>il CRESER (ieri...)</a:t>
            </a:r>
            <a:endParaRPr dirty="0"/>
          </a:p>
        </p:txBody>
      </p:sp>
      <p:sp>
        <p:nvSpPr>
          <p:cNvPr id="165" name="CustomShape 2"/>
          <p:cNvSpPr/>
          <p:nvPr/>
        </p:nvSpPr>
        <p:spPr>
          <a:xfrm>
            <a:off x="767408" y="1340768"/>
            <a:ext cx="11089232" cy="479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60000"/>
              </a:lnSpc>
            </a:pPr>
            <a:r>
              <a:rPr lang="it-IT" sz="1600" b="1" i="1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La </a:t>
            </a:r>
            <a:r>
              <a:rPr lang="it-IT" sz="1600" b="1" i="1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nascita del Creser</a:t>
            </a:r>
            <a:endParaRPr sz="1600" b="1" dirty="0">
              <a:latin typeface="Calibri" pitchFamily="34" charset="0"/>
            </a:endParaRPr>
          </a:p>
          <a:p>
            <a:pPr>
              <a:lnSpc>
                <a:spcPct val="160000"/>
              </a:lnSpc>
            </a:pPr>
            <a:r>
              <a:rPr lang="it-IT" sz="16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Il CRESER nasce nell'ottobre del 2011 a seguito di una proposta di legge regionale sui GAS nella quale né i GAS, né le altre associazioni del mondo dell'Economia Solidale si riconoscevano.</a:t>
            </a:r>
            <a:endParaRPr sz="1600" dirty="0">
              <a:latin typeface="Calibri" pitchFamily="34" charset="0"/>
            </a:endParaRPr>
          </a:p>
          <a:p>
            <a:pPr>
              <a:lnSpc>
                <a:spcPct val="160000"/>
              </a:lnSpc>
            </a:pPr>
            <a:r>
              <a:rPr lang="it-IT" sz="16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In seguito avvia un percorso con la Regione ER per una proposta di legge sull'Economia Solidale</a:t>
            </a:r>
            <a:endParaRPr sz="1600" dirty="0">
              <a:latin typeface="Calibri" pitchFamily="34" charset="0"/>
            </a:endParaRPr>
          </a:p>
          <a:p>
            <a:pPr algn="ctr">
              <a:lnSpc>
                <a:spcPct val="160000"/>
              </a:lnSpc>
            </a:pPr>
            <a:r>
              <a:rPr lang="it-IT" sz="1600" b="1" i="1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La richiesta di audizione</a:t>
            </a:r>
            <a:endParaRPr sz="1600" b="1" dirty="0">
              <a:latin typeface="Calibri" pitchFamily="34" charset="0"/>
            </a:endParaRPr>
          </a:p>
          <a:p>
            <a:pPr>
              <a:lnSpc>
                <a:spcPct val="160000"/>
              </a:lnSpc>
            </a:pPr>
            <a:r>
              <a:rPr lang="it-IT" sz="16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Nel maggio 2012 viene formulata una richiesta di audizione alla Commissione  Politiche Economiche dell’Assemblea Legislativa dell’Emilia Romagna.</a:t>
            </a:r>
            <a:endParaRPr sz="1600" dirty="0">
              <a:latin typeface="Calibri" pitchFamily="34" charset="0"/>
            </a:endParaRPr>
          </a:p>
          <a:p>
            <a:pPr algn="ctr">
              <a:lnSpc>
                <a:spcPct val="160000"/>
              </a:lnSpc>
            </a:pPr>
            <a:r>
              <a:rPr lang="it-IT" sz="1600" b="1" i="1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Il punto di svolta</a:t>
            </a:r>
            <a:endParaRPr sz="1600" b="1" dirty="0">
              <a:latin typeface="Calibri" pitchFamily="34" charset="0"/>
            </a:endParaRPr>
          </a:p>
          <a:p>
            <a:pPr>
              <a:lnSpc>
                <a:spcPct val="160000"/>
              </a:lnSpc>
            </a:pPr>
            <a:r>
              <a:rPr lang="it-IT" sz="1600" dirty="0">
                <a:solidFill>
                  <a:srgbClr val="000000"/>
                </a:solidFill>
                <a:latin typeface="Calibri" pitchFamily="34" charset="0"/>
                <a:ea typeface="DejaVu Sans"/>
              </a:rPr>
              <a:t>E’ durante tale udienza, svoltasi il 19 Luglio 2012 a Bologna nella sede dell’Assemblea Legislativa Regionale, che il CRESER richiede formalmente il ritiro/sospensione delle proposte di legge in essere sui GAS, e propone l'attivazione di un percorso condiviso, con i rappresentanti istituzionali dell'Amministrazione Regionale e le diverse realtà attive nello sviluppo e diffusione dell'Economia Solidale sul territorio emiliano-romagnolo</a:t>
            </a:r>
            <a:r>
              <a:rPr lang="it-IT" sz="1600" dirty="0" smtClean="0">
                <a:solidFill>
                  <a:srgbClr val="000000"/>
                </a:solidFill>
                <a:latin typeface="Calibri" pitchFamily="34" charset="0"/>
                <a:ea typeface="DejaVu Sans"/>
              </a:rPr>
              <a:t>.</a:t>
            </a:r>
            <a:endParaRPr sz="1600" dirty="0">
              <a:latin typeface="Calibri" pitchFamily="34" charset="0"/>
            </a:endParaRPr>
          </a:p>
        </p:txBody>
      </p:sp>
      <p:pic>
        <p:nvPicPr>
          <p:cNvPr id="166" name="Picture 165"/>
          <p:cNvPicPr/>
          <p:nvPr/>
        </p:nvPicPr>
        <p:blipFill>
          <a:blip r:embed="rId2"/>
          <a:stretch>
            <a:fillRect/>
          </a:stretch>
        </p:blipFill>
        <p:spPr>
          <a:xfrm>
            <a:off x="1080000" y="332648"/>
            <a:ext cx="1228320" cy="856800"/>
          </a:xfrm>
          <a:prstGeom prst="rect">
            <a:avLst/>
          </a:prstGeom>
          <a:ln>
            <a:noFill/>
          </a:ln>
        </p:spPr>
      </p:pic>
      <p:sp>
        <p:nvSpPr>
          <p:cNvPr id="167" name="TextShape 3"/>
          <p:cNvSpPr txBox="1"/>
          <p:nvPr/>
        </p:nvSpPr>
        <p:spPr>
          <a:xfrm>
            <a:off x="2711624" y="907928"/>
            <a:ext cx="6089760" cy="626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 i="1">
                <a:solidFill>
                  <a:srgbClr val="FF0000"/>
                </a:solidFill>
                <a:latin typeface="Calibri"/>
              </a:rPr>
              <a:t>	Non fare da soli ciò che è possibile fare insieme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1512000" y="432000"/>
            <a:ext cx="9142560" cy="85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400" b="1">
                <a:solidFill>
                  <a:srgbClr val="000000"/>
                </a:solidFill>
                <a:latin typeface="Calibri Light"/>
                <a:ea typeface="DejaVu Sans"/>
              </a:rPr>
              <a:t>CRESER (...oggi...)</a:t>
            </a:r>
            <a:endParaRPr/>
          </a:p>
        </p:txBody>
      </p:sp>
      <p:sp>
        <p:nvSpPr>
          <p:cNvPr id="169" name="CustomShape 2"/>
          <p:cNvSpPr/>
          <p:nvPr/>
        </p:nvSpPr>
        <p:spPr>
          <a:xfrm>
            <a:off x="1523880" y="1800000"/>
            <a:ext cx="9142560" cy="597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60000"/>
              </a:lnSpc>
            </a:pPr>
            <a:endParaRPr/>
          </a:p>
          <a:p>
            <a:pPr>
              <a:lnSpc>
                <a:spcPct val="160000"/>
              </a:lnSpc>
            </a:pPr>
            <a:r>
              <a:rPr lang="it-IT">
                <a:solidFill>
                  <a:srgbClr val="000000"/>
                </a:solidFill>
                <a:latin typeface="Calibri"/>
                <a:ea typeface="DejaVu Sans"/>
              </a:rPr>
              <a:t>Non è una associazione formale e opera su obiettivi condivisi a livello assembleare</a:t>
            </a:r>
            <a:endParaRPr/>
          </a:p>
          <a:p>
            <a:pPr>
              <a:lnSpc>
                <a:spcPct val="160000"/>
              </a:lnSpc>
            </a:pPr>
            <a:r>
              <a:rPr lang="it-IT">
                <a:solidFill>
                  <a:srgbClr val="000000"/>
                </a:solidFill>
                <a:latin typeface="Arial"/>
                <a:ea typeface="DejaVu Sans"/>
              </a:rPr>
              <a:t>Opera attraverso  incontri tra</a:t>
            </a:r>
            <a:r>
              <a:rPr lang="it-IT">
                <a:solidFill>
                  <a:srgbClr val="000000"/>
                </a:solidFill>
                <a:latin typeface="Calibri"/>
                <a:ea typeface="DejaVu Sans"/>
              </a:rPr>
              <a:t> le varie realtà che lo compongono e il confronto  con i rappresentanti istituzionali dell'Amministrazione.</a:t>
            </a:r>
            <a:endParaRPr/>
          </a:p>
          <a:p>
            <a:pPr>
              <a:lnSpc>
                <a:spcPct val="160000"/>
              </a:lnSpc>
            </a:pPr>
            <a:r>
              <a:rPr lang="it-IT">
                <a:solidFill>
                  <a:srgbClr val="000000"/>
                </a:solidFill>
                <a:latin typeface="Calibri"/>
                <a:ea typeface="DejaVu Sans"/>
              </a:rPr>
              <a:t>Sia le relazioni interne che quelle con le varie istituzioni si fondano e sono caratterizzate dalla  trasparenza</a:t>
            </a:r>
            <a:endParaRPr/>
          </a:p>
          <a:p>
            <a:pPr>
              <a:lnSpc>
                <a:spcPct val="160000"/>
              </a:lnSpc>
            </a:pPr>
            <a:r>
              <a:rPr lang="it-IT">
                <a:solidFill>
                  <a:srgbClr val="000000"/>
                </a:solidFill>
                <a:latin typeface="Calibri"/>
                <a:ea typeface="DejaVu Sans"/>
              </a:rPr>
              <a:t>Adotta il metodo della fiducia reciproca per un'etica economica alternativa a quella “di mercato”.</a:t>
            </a:r>
            <a:endParaRPr/>
          </a:p>
          <a:p>
            <a:pPr algn="ctr">
              <a:lnSpc>
                <a:spcPct val="160000"/>
              </a:lnSpc>
            </a:pPr>
            <a:endParaRPr/>
          </a:p>
        </p:txBody>
      </p:sp>
      <p:pic>
        <p:nvPicPr>
          <p:cNvPr id="170" name="Picture 169"/>
          <p:cNvPicPr/>
          <p:nvPr/>
        </p:nvPicPr>
        <p:blipFill>
          <a:blip r:embed="rId2"/>
          <a:stretch>
            <a:fillRect/>
          </a:stretch>
        </p:blipFill>
        <p:spPr>
          <a:xfrm>
            <a:off x="360000" y="511200"/>
            <a:ext cx="1228320" cy="856800"/>
          </a:xfrm>
          <a:prstGeom prst="rect">
            <a:avLst/>
          </a:prstGeom>
          <a:ln>
            <a:noFill/>
          </a:ln>
        </p:spPr>
      </p:pic>
      <p:sp>
        <p:nvSpPr>
          <p:cNvPr id="171" name="TextShape 3"/>
          <p:cNvSpPr txBox="1"/>
          <p:nvPr/>
        </p:nvSpPr>
        <p:spPr>
          <a:xfrm>
            <a:off x="3054240" y="1297080"/>
            <a:ext cx="6089760" cy="6267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 i="1">
                <a:solidFill>
                  <a:srgbClr val="FF0000"/>
                </a:solidFill>
                <a:latin typeface="Calibri"/>
              </a:rPr>
              <a:t>	Non fare da soli ciò che è possibile fare insieme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1532160" y="430560"/>
            <a:ext cx="9142560" cy="72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2000" b="1" dirty="0">
                <a:solidFill>
                  <a:srgbClr val="000000"/>
                </a:solidFill>
                <a:latin typeface="Calibri Light"/>
                <a:ea typeface="DejaVu Sans"/>
              </a:rPr>
              <a:t>Elenco </a:t>
            </a:r>
            <a:r>
              <a:rPr lang="it-IT" sz="1400" b="1" dirty="0" smtClean="0">
                <a:solidFill>
                  <a:srgbClr val="000000"/>
                </a:solidFill>
                <a:latin typeface="Calibri Light"/>
                <a:ea typeface="DejaVu Sans"/>
              </a:rPr>
              <a:t>(non aggiornato) </a:t>
            </a:r>
            <a:r>
              <a:rPr lang="it-IT" sz="2000" b="1" dirty="0" smtClean="0">
                <a:solidFill>
                  <a:srgbClr val="000000"/>
                </a:solidFill>
                <a:latin typeface="Calibri Light"/>
                <a:ea typeface="DejaVu Sans"/>
              </a:rPr>
              <a:t>associazioni </a:t>
            </a:r>
            <a:r>
              <a:rPr lang="it-IT" sz="2000" b="1" dirty="0">
                <a:solidFill>
                  <a:srgbClr val="000000"/>
                </a:solidFill>
                <a:latin typeface="Calibri Light"/>
                <a:ea typeface="DejaVu Sans"/>
              </a:rPr>
              <a:t>e gruppi aderenti al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2000" b="1" dirty="0">
                <a:solidFill>
                  <a:srgbClr val="000000"/>
                </a:solidFill>
                <a:latin typeface="Calibri Light"/>
                <a:ea typeface="DejaVu Sans"/>
              </a:rPr>
              <a:t>Coordinamento Regionale Economia Solidale Emilia-Romagna</a:t>
            </a:r>
            <a:endParaRPr dirty="0"/>
          </a:p>
        </p:txBody>
      </p:sp>
      <p:sp>
        <p:nvSpPr>
          <p:cNvPr id="173" name="CustomShape 2"/>
          <p:cNvSpPr/>
          <p:nvPr/>
        </p:nvSpPr>
        <p:spPr>
          <a:xfrm>
            <a:off x="1368000" y="1440000"/>
            <a:ext cx="4247640" cy="503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Gas Imola - Imola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Campi Aperti - Bologna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GAStello  - Castel S. Pietro Terme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Gas Mo (D.E.S. Modena) - Modena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Gas Vi Cambia (D.E.S. Modena) - Vignola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Ragas - Ravenna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DES Parma/CSV Parma - Parma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D.E.S. Modena - Modena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GasBo - Bologna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Vivegas - Rimini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Cooperativa Ravinala – Verso il DES di RE - Reggio Emilia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GRAS - Ravenna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LuGas - Lugo di Romagna 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Gas Salsomaggiore (Des Pr) - Salsomaggiore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Ass. Percorsi di Pace/Gas Filanda - Casalecchio di Reno 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Gas Sala Bolognese - Sala Bolognese 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Gas Faenza - Faenza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MioGas (D.E.S. Modena) - Modena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400">
                <a:solidFill>
                  <a:srgbClr val="000000"/>
                </a:solidFill>
                <a:latin typeface="Calibri"/>
                <a:ea typeface="DejaVu Sans"/>
              </a:rPr>
              <a:t>GAS S.Secondo (Des Pr) - S.Secondo</a:t>
            </a:r>
            <a:endParaRPr/>
          </a:p>
        </p:txBody>
      </p:sp>
      <p:sp>
        <p:nvSpPr>
          <p:cNvPr id="174" name="CustomShape 3"/>
          <p:cNvSpPr/>
          <p:nvPr/>
        </p:nvSpPr>
        <p:spPr>
          <a:xfrm>
            <a:off x="5976000" y="1440000"/>
            <a:ext cx="5471640" cy="503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Ingasati - Forli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Gas Cesena - Cesena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Coop DES Tacum - Piacenza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GAS Fidenza / DES Fidenza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Gasbosco - Bologna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Città Nova Gas - Ferrara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MIZ (Mov. Imp. Zero) - Rimini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CiccioGas (D.E.S. Modena) - Finale Emilia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Gas Romagna e Dintorni (Imola, prov. FC, RN, RA, RSMarino, PU)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Rete Acqua Suolo – verso il DES di RE - Reggio Emilia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Coop. ExAequo - Bologna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Coop. Mag6 - Reggio Emilia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Rete Italiana Co.Housing E-R - Bologna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Coop. Sociale Lo Scoiattolo - Bologna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Gas Porretta Terme - Bologna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Coop. Borgo Etico - Cesena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Arcipelago Scec – sez. E-R Bologna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Equo Frignano (D.E.S. Modena) - Modena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400" dirty="0">
                <a:solidFill>
                  <a:srgbClr val="000000"/>
                </a:solidFill>
                <a:latin typeface="Calibri"/>
                <a:ea typeface="DejaVu Sans"/>
              </a:rPr>
              <a:t>Ass. RaccattaRAEE / Ofpcina - Bologna</a:t>
            </a:r>
            <a:endParaRPr dirty="0"/>
          </a:p>
        </p:txBody>
      </p:sp>
      <p:pic>
        <p:nvPicPr>
          <p:cNvPr id="175" name="Picture 174"/>
          <p:cNvPicPr/>
          <p:nvPr/>
        </p:nvPicPr>
        <p:blipFill>
          <a:blip r:embed="rId2"/>
          <a:stretch>
            <a:fillRect/>
          </a:stretch>
        </p:blipFill>
        <p:spPr>
          <a:xfrm>
            <a:off x="360000" y="511200"/>
            <a:ext cx="1228320" cy="856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1326240" y="585000"/>
            <a:ext cx="9768600" cy="162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it-IT" sz="3300" i="1">
                <a:solidFill>
                  <a:srgbClr val="000000"/>
                </a:solidFill>
                <a:latin typeface="Calibri"/>
                <a:ea typeface="DejaVu Sans"/>
              </a:rPr>
              <a:t>LEGGE REGIONALE N.19 del 23 LUGLIO 2014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it-IT" sz="2400" b="1">
                <a:solidFill>
                  <a:srgbClr val="000000"/>
                </a:solidFill>
                <a:latin typeface="Calibri"/>
                <a:ea typeface="DejaVu Sans"/>
              </a:rPr>
              <a:t>NORME PER LA PROMOZIONE E IL SOSTEGNO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2400" b="1">
                <a:solidFill>
                  <a:srgbClr val="000000"/>
                </a:solidFill>
                <a:latin typeface="Calibri"/>
                <a:ea typeface="DejaVu Sans"/>
              </a:rPr>
              <a:t>DELL’ECONOMIA SOLIDALE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77" name="CustomShape 2"/>
          <p:cNvSpPr/>
          <p:nvPr/>
        </p:nvSpPr>
        <p:spPr>
          <a:xfrm>
            <a:off x="1523880" y="2343600"/>
            <a:ext cx="9142560" cy="3919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000" b="1">
                <a:solidFill>
                  <a:srgbClr val="000000"/>
                </a:solidFill>
                <a:latin typeface="Calibri"/>
                <a:ea typeface="DejaVu Sans"/>
              </a:rPr>
              <a:t>TITOLO I - PRINCIPI, FINALITÀ E DEFINIZIONI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it-IT" sz="2000" b="1">
                <a:solidFill>
                  <a:srgbClr val="000000"/>
                </a:solidFill>
                <a:latin typeface="Calibri"/>
                <a:ea typeface="DejaVu Sans"/>
              </a:rPr>
              <a:t>TITOLO II - SOSTEGNO ALL’ECONOMIA SOLIDALE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it-IT" sz="2000" b="1">
                <a:solidFill>
                  <a:srgbClr val="000000"/>
                </a:solidFill>
                <a:latin typeface="Calibri"/>
                <a:ea typeface="DejaVu Sans"/>
              </a:rPr>
              <a:t>TITOLO III - STRUMENTI, PROCEDURE E VALUTAZIONI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1825</Words>
  <Application>Microsoft Office PowerPoint</Application>
  <PresentationFormat>Custom</PresentationFormat>
  <Paragraphs>196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Office Theme</vt:lpstr>
      <vt:lpstr>Office Theme</vt:lpstr>
      <vt:lpstr>Office Theme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pietro</dc:creator>
  <cp:lastModifiedBy>pietro</cp:lastModifiedBy>
  <cp:revision>9</cp:revision>
  <dcterms:modified xsi:type="dcterms:W3CDTF">2016-06-19T08:34:19Z</dcterms:modified>
</cp:coreProperties>
</file>